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slideLayout" Target="../slideLayouts/slideLayout7.xml"/><Relationship Id="rId3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Uncovering insights from 3,900 purchases to guide strategic business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7986"/>
            <a:ext cx="89375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10753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210753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480548"/>
            <a:ext cx="30578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2976086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 exclusive benefits to convert 2,518 repeat buyers without subscriptions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210753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210753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2480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2976086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Reward repeat buyers to accelerate movement into "Loyal" segment (79.9% retention)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210753"/>
            <a:ext cx="4158853" cy="2567226"/>
          </a:xfrm>
          <a:prstGeom prst="roundRect">
            <a:avLst>
              <a:gd name="adj" fmla="val 569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2210753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2480548"/>
            <a:ext cx="35278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328035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50% discount rates on top products with margin control strategies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017294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7244" y="5017294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7" name="Text 15"/>
          <p:cNvSpPr/>
          <p:nvPr/>
        </p:nvSpPr>
        <p:spPr>
          <a:xfrm>
            <a:off x="1198959" y="5287089"/>
            <a:ext cx="30178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98959" y="578262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Highlight top-rated items (Gloves, Sandals, Boots) in marketing campaigns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5235773" y="5017294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05293" y="5017294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21" name="Text 19"/>
          <p:cNvSpPr/>
          <p:nvPr/>
        </p:nvSpPr>
        <p:spPr>
          <a:xfrm>
            <a:off x="5597009" y="5287089"/>
            <a:ext cx="30310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7009" y="578262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on Young Adults ($62K revenue) and express-shipping users (higher spend)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297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3222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3,900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936784" y="36211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116705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Transactions analyzed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253222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18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4250293" y="36211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51233" y="4116705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Features per transaction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64743" y="253222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50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7563803" y="36211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4743" y="4116705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Geographic coverage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8252" y="2532221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25</a:t>
            </a:r>
            <a:endParaRPr lang="en-US" sz="6200" dirty="0"/>
          </a:p>
        </p:txBody>
      </p:sp>
      <p:sp>
        <p:nvSpPr>
          <p:cNvPr id="13" name="Text 11"/>
          <p:cNvSpPr/>
          <p:nvPr/>
        </p:nvSpPr>
        <p:spPr>
          <a:xfrm>
            <a:off x="10877312" y="36211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8252" y="4116705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Items tracked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082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837724" y="55995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Age, Gender, Location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606623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Subscription Status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37724" y="653295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Purchase History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5357813" y="5008245"/>
            <a:ext cx="29844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5357813" y="55995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Product, Category, Amount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5357813" y="606623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Season, Size, Color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5357813" y="653295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Discounts &amp; Promos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877901" y="50082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Behavior Metrics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877901" y="55995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Review Ratings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9877901" y="606623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Shipping Preferences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9877901" y="653295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Purchase Frequency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8225"/>
            <a:ext cx="79676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Preparation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2099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597348"/>
            <a:ext cx="4158734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777966"/>
            <a:ext cx="41587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625453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Imported dataset using pandas, analyzed structure with df.info() and summary statistics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22099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597348"/>
            <a:ext cx="4158734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777966"/>
            <a:ext cx="34676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273504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Imputed 37 missing Review Rating values using median rating per product category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22099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597348"/>
            <a:ext cx="4158853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777966"/>
            <a:ext cx="31043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273504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Created age_group bins and purchase_frequency_days columns for deeper analysis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19326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569625"/>
            <a:ext cx="635781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750243"/>
            <a:ext cx="33351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Standardization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245781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Renamed columns to snake_case, dropped redundant promo_code_used field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19326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569625"/>
            <a:ext cx="635781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750243"/>
            <a:ext cx="32954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245781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Connected to PostgreSQL and loaded cleaned data for SQL analysis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31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Insights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35317"/>
            <a:ext cx="7539395" cy="42219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68621" y="2505432"/>
            <a:ext cx="33154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Gender Revenue Gap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68621" y="3096697"/>
            <a:ext cx="483155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Male customers generate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2.1x more revenue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than female customers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968621" y="4078129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 revenue: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$233,081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968621" y="4676537"/>
            <a:ext cx="483155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Male customers represent 68% of total revenue despite similar purchase patterns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632" y="721043"/>
            <a:ext cx="5684282" cy="59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Smart Discount Users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98632" y="1624846"/>
            <a:ext cx="3757970" cy="2293263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5" name="Shape 2"/>
          <p:cNvSpPr/>
          <p:nvPr/>
        </p:nvSpPr>
        <p:spPr>
          <a:xfrm>
            <a:off x="6402110" y="1828324"/>
            <a:ext cx="610552" cy="610553"/>
          </a:xfrm>
          <a:prstGeom prst="roundRect">
            <a:avLst>
              <a:gd name="adj" fmla="val 14975114"/>
            </a:avLst>
          </a:prstGeom>
          <a:solidFill>
            <a:srgbClr val="8061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9988" y="1996202"/>
            <a:ext cx="274677" cy="2746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02110" y="2642354"/>
            <a:ext cx="239434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839 Customers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402110" y="3063597"/>
            <a:ext cx="335101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Used discounts but spent above average ($59.76)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079" y="1624846"/>
            <a:ext cx="3758089" cy="2293263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63557" y="1828324"/>
            <a:ext cx="610552" cy="610553"/>
          </a:xfrm>
          <a:prstGeom prst="roundRect">
            <a:avLst>
              <a:gd name="adj" fmla="val 14975114"/>
            </a:avLst>
          </a:prstGeom>
          <a:solidFill>
            <a:srgbClr val="8061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1435" y="1996202"/>
            <a:ext cx="274677" cy="2746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3557" y="2642354"/>
            <a:ext cx="23957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High-Value Buyers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0363557" y="3063597"/>
            <a:ext cx="335113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Discount users aren't always low spenders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198632" y="4121587"/>
            <a:ext cx="7719536" cy="1967746"/>
          </a:xfrm>
          <a:prstGeom prst="roundRect">
            <a:avLst>
              <a:gd name="adj" fmla="val 1551"/>
            </a:avLst>
          </a:prstGeom>
          <a:solidFill>
            <a:srgbClr val="2B2952"/>
          </a:solidFill>
          <a:ln/>
        </p:spPr>
      </p:sp>
      <p:sp>
        <p:nvSpPr>
          <p:cNvPr id="15" name="Shape 10"/>
          <p:cNvSpPr/>
          <p:nvPr/>
        </p:nvSpPr>
        <p:spPr>
          <a:xfrm>
            <a:off x="6402110" y="4325064"/>
            <a:ext cx="610552" cy="610553"/>
          </a:xfrm>
          <a:prstGeom prst="roundRect">
            <a:avLst>
              <a:gd name="adj" fmla="val 14975114"/>
            </a:avLst>
          </a:prstGeom>
          <a:solidFill>
            <a:srgbClr val="8061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9988" y="4492942"/>
            <a:ext cx="274677" cy="2746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02110" y="5139095"/>
            <a:ext cx="283928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Opportunity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6402110" y="5560338"/>
            <a:ext cx="73125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promotions with margin control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6198632" y="6318290"/>
            <a:ext cx="7719536" cy="1190149"/>
          </a:xfrm>
          <a:prstGeom prst="roundRect">
            <a:avLst>
              <a:gd name="adj" fmla="val 2565"/>
            </a:avLst>
          </a:prstGeom>
          <a:solidFill>
            <a:srgbClr val="0F004D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2110" y="6623090"/>
            <a:ext cx="254318" cy="20347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859905" y="6572607"/>
            <a:ext cx="685478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 Finding: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21.5% of customers use discounts while maintaining above-average purchase amounts, suggesting discounts attract quality buyers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502920"/>
            <a:ext cx="515838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Performance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40080" y="1497925"/>
            <a:ext cx="2946797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5 Products by Rating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" y="1972508"/>
            <a:ext cx="308610" cy="2743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" y="1972508"/>
            <a:ext cx="308610" cy="2743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" y="1972508"/>
            <a:ext cx="308610" cy="27432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70" y="1972508"/>
            <a:ext cx="308610" cy="274320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070" y="1972508"/>
            <a:ext cx="308610" cy="274320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1972508"/>
            <a:ext cx="308610" cy="27432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2503170" y="2021562"/>
            <a:ext cx="36790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3.9</a:t>
            </a:r>
            <a:endParaRPr lang="en-US" sz="1800" dirty="0"/>
          </a:p>
        </p:txBody>
      </p:sp>
      <p:sp>
        <p:nvSpPr>
          <p:cNvPr id="11" name="Text 3"/>
          <p:cNvSpPr/>
          <p:nvPr/>
        </p:nvSpPr>
        <p:spPr>
          <a:xfrm>
            <a:off x="640080" y="2436495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Gloves</a:t>
            </a:r>
            <a:endParaRPr lang="en-US" sz="165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3071098"/>
            <a:ext cx="308610" cy="274320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410" y="3071098"/>
            <a:ext cx="308610" cy="274320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740" y="3071098"/>
            <a:ext cx="308610" cy="274320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3070" y="3071098"/>
            <a:ext cx="308610" cy="274320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3070" y="3071098"/>
            <a:ext cx="308610" cy="274320"/>
          </a:xfrm>
          <a:prstGeom prst="rect">
            <a:avLst/>
          </a:prstGeom>
        </p:spPr>
      </p:pic>
      <p:pic>
        <p:nvPicPr>
          <p:cNvPr id="1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3071098"/>
            <a:ext cx="308610" cy="274320"/>
          </a:xfrm>
          <a:prstGeom prst="rect">
            <a:avLst/>
          </a:prstGeom>
        </p:spPr>
      </p:pic>
      <p:sp>
        <p:nvSpPr>
          <p:cNvPr id="18" name="Text 4"/>
          <p:cNvSpPr/>
          <p:nvPr/>
        </p:nvSpPr>
        <p:spPr>
          <a:xfrm>
            <a:off x="2503170" y="3120152"/>
            <a:ext cx="36290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3.8</a:t>
            </a:r>
            <a:endParaRPr lang="en-US" sz="1800" dirty="0"/>
          </a:p>
        </p:txBody>
      </p:sp>
      <p:sp>
        <p:nvSpPr>
          <p:cNvPr id="19" name="Text 5"/>
          <p:cNvSpPr/>
          <p:nvPr/>
        </p:nvSpPr>
        <p:spPr>
          <a:xfrm>
            <a:off x="640080" y="3535085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Sandals</a:t>
            </a:r>
            <a:endParaRPr lang="en-US" sz="1650" dirty="0"/>
          </a:p>
        </p:txBody>
      </p:sp>
      <p:pic>
        <p:nvPicPr>
          <p:cNvPr id="2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" y="4169688"/>
            <a:ext cx="308610" cy="274320"/>
          </a:xfrm>
          <a:prstGeom prst="rect">
            <a:avLst/>
          </a:prstGeom>
        </p:spPr>
      </p:pic>
      <p:pic>
        <p:nvPicPr>
          <p:cNvPr id="2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410" y="4169688"/>
            <a:ext cx="308610" cy="274320"/>
          </a:xfrm>
          <a:prstGeom prst="rect">
            <a:avLst/>
          </a:prstGeom>
        </p:spPr>
      </p:pic>
      <p:pic>
        <p:nvPicPr>
          <p:cNvPr id="2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8740" y="4169688"/>
            <a:ext cx="308610" cy="274320"/>
          </a:xfrm>
          <a:prstGeom prst="rect">
            <a:avLst/>
          </a:prstGeom>
        </p:spPr>
      </p:pic>
      <p:pic>
        <p:nvPicPr>
          <p:cNvPr id="23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3070" y="4169688"/>
            <a:ext cx="308610" cy="274320"/>
          </a:xfrm>
          <a:prstGeom prst="rect">
            <a:avLst/>
          </a:prstGeom>
        </p:spPr>
      </p:pic>
      <p:pic>
        <p:nvPicPr>
          <p:cNvPr id="2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3070" y="4169688"/>
            <a:ext cx="308610" cy="274320"/>
          </a:xfrm>
          <a:prstGeom prst="rect">
            <a:avLst/>
          </a:prstGeom>
        </p:spPr>
      </p:pic>
      <p:pic>
        <p:nvPicPr>
          <p:cNvPr id="25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7400" y="4169688"/>
            <a:ext cx="308610" cy="274320"/>
          </a:xfrm>
          <a:prstGeom prst="rect">
            <a:avLst/>
          </a:prstGeom>
        </p:spPr>
      </p:pic>
      <p:sp>
        <p:nvSpPr>
          <p:cNvPr id="26" name="Text 6"/>
          <p:cNvSpPr/>
          <p:nvPr/>
        </p:nvSpPr>
        <p:spPr>
          <a:xfrm>
            <a:off x="2503170" y="4218742"/>
            <a:ext cx="36290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3.8</a:t>
            </a:r>
            <a:endParaRPr lang="en-US" sz="1800" dirty="0"/>
          </a:p>
        </p:txBody>
      </p:sp>
      <p:sp>
        <p:nvSpPr>
          <p:cNvPr id="27" name="Text 7"/>
          <p:cNvSpPr/>
          <p:nvPr/>
        </p:nvSpPr>
        <p:spPr>
          <a:xfrm>
            <a:off x="640080" y="4633674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Boots</a:t>
            </a:r>
            <a:endParaRPr lang="en-US" sz="1650" dirty="0"/>
          </a:p>
        </p:txBody>
      </p:sp>
      <p:pic>
        <p:nvPicPr>
          <p:cNvPr id="28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" y="5268278"/>
            <a:ext cx="308610" cy="274320"/>
          </a:xfrm>
          <a:prstGeom prst="rect">
            <a:avLst/>
          </a:prstGeom>
        </p:spPr>
      </p:pic>
      <p:pic>
        <p:nvPicPr>
          <p:cNvPr id="29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4410" y="5268278"/>
            <a:ext cx="308610" cy="274320"/>
          </a:xfrm>
          <a:prstGeom prst="rect">
            <a:avLst/>
          </a:prstGeom>
        </p:spPr>
      </p:pic>
      <p:pic>
        <p:nvPicPr>
          <p:cNvPr id="30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8740" y="5268278"/>
            <a:ext cx="308610" cy="274320"/>
          </a:xfrm>
          <a:prstGeom prst="rect">
            <a:avLst/>
          </a:prstGeom>
        </p:spPr>
      </p:pic>
      <p:pic>
        <p:nvPicPr>
          <p:cNvPr id="31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03070" y="5268278"/>
            <a:ext cx="308610" cy="274320"/>
          </a:xfrm>
          <a:prstGeom prst="rect">
            <a:avLst/>
          </a:prstGeom>
        </p:spPr>
      </p:pic>
      <p:pic>
        <p:nvPicPr>
          <p:cNvPr id="32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03070" y="5268278"/>
            <a:ext cx="308610" cy="274320"/>
          </a:xfrm>
          <a:prstGeom prst="rect">
            <a:avLst/>
          </a:prstGeom>
        </p:spPr>
      </p:pic>
      <p:pic>
        <p:nvPicPr>
          <p:cNvPr id="33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57400" y="5268278"/>
            <a:ext cx="308610" cy="274320"/>
          </a:xfrm>
          <a:prstGeom prst="rect">
            <a:avLst/>
          </a:prstGeom>
        </p:spPr>
      </p:pic>
      <p:sp>
        <p:nvSpPr>
          <p:cNvPr id="34" name="Text 8"/>
          <p:cNvSpPr/>
          <p:nvPr/>
        </p:nvSpPr>
        <p:spPr>
          <a:xfrm>
            <a:off x="2503170" y="5317331"/>
            <a:ext cx="36290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3.8</a:t>
            </a:r>
            <a:endParaRPr lang="en-US" sz="1800" dirty="0"/>
          </a:p>
        </p:txBody>
      </p:sp>
      <p:sp>
        <p:nvSpPr>
          <p:cNvPr id="35" name="Text 9"/>
          <p:cNvSpPr/>
          <p:nvPr/>
        </p:nvSpPr>
        <p:spPr>
          <a:xfrm>
            <a:off x="640080" y="5732264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Hat</a:t>
            </a:r>
            <a:endParaRPr lang="en-US" sz="1650" dirty="0"/>
          </a:p>
        </p:txBody>
      </p:sp>
      <p:pic>
        <p:nvPicPr>
          <p:cNvPr id="3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080" y="6366867"/>
            <a:ext cx="308610" cy="274320"/>
          </a:xfrm>
          <a:prstGeom prst="rect">
            <a:avLst/>
          </a:prstGeom>
        </p:spPr>
      </p:pic>
      <p:pic>
        <p:nvPicPr>
          <p:cNvPr id="3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4410" y="6366867"/>
            <a:ext cx="308610" cy="274320"/>
          </a:xfrm>
          <a:prstGeom prst="rect">
            <a:avLst/>
          </a:prstGeom>
        </p:spPr>
      </p:pic>
      <p:pic>
        <p:nvPicPr>
          <p:cNvPr id="3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48740" y="6366867"/>
            <a:ext cx="308610" cy="274320"/>
          </a:xfrm>
          <a:prstGeom prst="rect">
            <a:avLst/>
          </a:prstGeom>
        </p:spPr>
      </p:pic>
      <p:pic>
        <p:nvPicPr>
          <p:cNvPr id="3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03070" y="6366867"/>
            <a:ext cx="308610" cy="274320"/>
          </a:xfrm>
          <a:prstGeom prst="rect">
            <a:avLst/>
          </a:prstGeom>
        </p:spPr>
      </p:pic>
      <p:pic>
        <p:nvPicPr>
          <p:cNvPr id="4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03070" y="6366867"/>
            <a:ext cx="308610" cy="274320"/>
          </a:xfrm>
          <a:prstGeom prst="rect">
            <a:avLst/>
          </a:prstGeom>
        </p:spPr>
      </p:pic>
      <p:pic>
        <p:nvPicPr>
          <p:cNvPr id="4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57400" y="6366867"/>
            <a:ext cx="308610" cy="274320"/>
          </a:xfrm>
          <a:prstGeom prst="rect">
            <a:avLst/>
          </a:prstGeom>
        </p:spPr>
      </p:pic>
      <p:sp>
        <p:nvSpPr>
          <p:cNvPr id="42" name="Text 10"/>
          <p:cNvSpPr/>
          <p:nvPr/>
        </p:nvSpPr>
        <p:spPr>
          <a:xfrm>
            <a:off x="2503170" y="6415921"/>
            <a:ext cx="36290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3.8</a:t>
            </a:r>
            <a:endParaRPr lang="en-US" sz="1800" dirty="0"/>
          </a:p>
        </p:txBody>
      </p:sp>
      <p:sp>
        <p:nvSpPr>
          <p:cNvPr id="43" name="Text 11"/>
          <p:cNvSpPr/>
          <p:nvPr/>
        </p:nvSpPr>
        <p:spPr>
          <a:xfrm>
            <a:off x="640080" y="6830854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Skirt</a:t>
            </a:r>
            <a:endParaRPr lang="en-US" sz="1650" dirty="0"/>
          </a:p>
        </p:txBody>
      </p:sp>
      <p:sp>
        <p:nvSpPr>
          <p:cNvPr id="44" name="Text 12"/>
          <p:cNvSpPr/>
          <p:nvPr/>
        </p:nvSpPr>
        <p:spPr>
          <a:xfrm>
            <a:off x="7545943" y="1497925"/>
            <a:ext cx="362283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Discount-Dependent Products</a:t>
            </a:r>
            <a:endParaRPr lang="en-US" sz="1650" dirty="0"/>
          </a:p>
        </p:txBody>
      </p:sp>
      <p:sp>
        <p:nvSpPr>
          <p:cNvPr id="45" name="Shape 13"/>
          <p:cNvSpPr/>
          <p:nvPr/>
        </p:nvSpPr>
        <p:spPr>
          <a:xfrm>
            <a:off x="7545943" y="2063948"/>
            <a:ext cx="5774174" cy="228600"/>
          </a:xfrm>
          <a:prstGeom prst="roundRect">
            <a:avLst>
              <a:gd name="adj" fmla="val 12001"/>
            </a:avLst>
          </a:prstGeom>
          <a:solidFill>
            <a:srgbClr val="2B2952"/>
          </a:solidFill>
          <a:ln/>
        </p:spPr>
      </p:sp>
      <p:sp>
        <p:nvSpPr>
          <p:cNvPr id="46" name="Shape 14"/>
          <p:cNvSpPr/>
          <p:nvPr/>
        </p:nvSpPr>
        <p:spPr>
          <a:xfrm>
            <a:off x="7545943" y="2063948"/>
            <a:ext cx="2887028" cy="228600"/>
          </a:xfrm>
          <a:prstGeom prst="roundRect">
            <a:avLst>
              <a:gd name="adj" fmla="val 12001"/>
            </a:avLst>
          </a:prstGeom>
          <a:solidFill>
            <a:srgbClr val="8061FF"/>
          </a:solidFill>
          <a:ln/>
        </p:spPr>
      </p:sp>
      <p:sp>
        <p:nvSpPr>
          <p:cNvPr id="47" name="Text 15"/>
          <p:cNvSpPr/>
          <p:nvPr/>
        </p:nvSpPr>
        <p:spPr>
          <a:xfrm>
            <a:off x="13457277" y="2063948"/>
            <a:ext cx="54066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50%</a:t>
            </a:r>
            <a:endParaRPr lang="en-US" sz="1800" dirty="0"/>
          </a:p>
        </p:txBody>
      </p:sp>
      <p:sp>
        <p:nvSpPr>
          <p:cNvPr id="48" name="Text 16"/>
          <p:cNvSpPr/>
          <p:nvPr/>
        </p:nvSpPr>
        <p:spPr>
          <a:xfrm>
            <a:off x="7545943" y="2521148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Hat</a:t>
            </a:r>
            <a:endParaRPr lang="en-US" sz="1650" dirty="0"/>
          </a:p>
        </p:txBody>
      </p:sp>
      <p:sp>
        <p:nvSpPr>
          <p:cNvPr id="49" name="Shape 17"/>
          <p:cNvSpPr/>
          <p:nvPr/>
        </p:nvSpPr>
        <p:spPr>
          <a:xfrm>
            <a:off x="7545943" y="3247192"/>
            <a:ext cx="5568672" cy="228600"/>
          </a:xfrm>
          <a:prstGeom prst="roundRect">
            <a:avLst>
              <a:gd name="adj" fmla="val 12001"/>
            </a:avLst>
          </a:prstGeom>
          <a:solidFill>
            <a:srgbClr val="2B2952"/>
          </a:solidFill>
          <a:ln/>
        </p:spPr>
      </p:sp>
      <p:sp>
        <p:nvSpPr>
          <p:cNvPr id="50" name="Shape 18"/>
          <p:cNvSpPr/>
          <p:nvPr/>
        </p:nvSpPr>
        <p:spPr>
          <a:xfrm>
            <a:off x="7545943" y="3247192"/>
            <a:ext cx="2767608" cy="228600"/>
          </a:xfrm>
          <a:prstGeom prst="roundRect">
            <a:avLst>
              <a:gd name="adj" fmla="val 12001"/>
            </a:avLst>
          </a:prstGeom>
          <a:solidFill>
            <a:srgbClr val="8061FF"/>
          </a:solidFill>
          <a:ln/>
        </p:spPr>
      </p:sp>
      <p:sp>
        <p:nvSpPr>
          <p:cNvPr id="51" name="Text 19"/>
          <p:cNvSpPr/>
          <p:nvPr/>
        </p:nvSpPr>
        <p:spPr>
          <a:xfrm>
            <a:off x="13251775" y="3247192"/>
            <a:ext cx="74616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49.7%</a:t>
            </a:r>
            <a:endParaRPr lang="en-US" sz="1800" dirty="0"/>
          </a:p>
        </p:txBody>
      </p:sp>
      <p:sp>
        <p:nvSpPr>
          <p:cNvPr id="52" name="Text 20"/>
          <p:cNvSpPr/>
          <p:nvPr/>
        </p:nvSpPr>
        <p:spPr>
          <a:xfrm>
            <a:off x="7545943" y="3704392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Sneakers</a:t>
            </a:r>
            <a:endParaRPr lang="en-US" sz="1650" dirty="0"/>
          </a:p>
        </p:txBody>
      </p:sp>
      <p:sp>
        <p:nvSpPr>
          <p:cNvPr id="53" name="Shape 21"/>
          <p:cNvSpPr/>
          <p:nvPr/>
        </p:nvSpPr>
        <p:spPr>
          <a:xfrm>
            <a:off x="7545943" y="4430435"/>
            <a:ext cx="5634276" cy="228600"/>
          </a:xfrm>
          <a:prstGeom prst="roundRect">
            <a:avLst>
              <a:gd name="adj" fmla="val 12001"/>
            </a:avLst>
          </a:prstGeom>
          <a:solidFill>
            <a:srgbClr val="2B2952"/>
          </a:solidFill>
          <a:ln/>
        </p:spPr>
      </p:sp>
      <p:sp>
        <p:nvSpPr>
          <p:cNvPr id="54" name="Shape 22"/>
          <p:cNvSpPr/>
          <p:nvPr/>
        </p:nvSpPr>
        <p:spPr>
          <a:xfrm>
            <a:off x="7545943" y="4430435"/>
            <a:ext cx="2766417" cy="228600"/>
          </a:xfrm>
          <a:prstGeom prst="roundRect">
            <a:avLst>
              <a:gd name="adj" fmla="val 12001"/>
            </a:avLst>
          </a:prstGeom>
          <a:solidFill>
            <a:srgbClr val="8061FF"/>
          </a:solidFill>
          <a:ln/>
        </p:spPr>
      </p:sp>
      <p:sp>
        <p:nvSpPr>
          <p:cNvPr id="55" name="Text 23"/>
          <p:cNvSpPr/>
          <p:nvPr/>
        </p:nvSpPr>
        <p:spPr>
          <a:xfrm>
            <a:off x="13317379" y="4430435"/>
            <a:ext cx="68056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49.1%</a:t>
            </a:r>
            <a:endParaRPr lang="en-US" sz="1800" dirty="0"/>
          </a:p>
        </p:txBody>
      </p:sp>
      <p:sp>
        <p:nvSpPr>
          <p:cNvPr id="56" name="Text 24"/>
          <p:cNvSpPr/>
          <p:nvPr/>
        </p:nvSpPr>
        <p:spPr>
          <a:xfrm>
            <a:off x="7545943" y="4887635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Coat</a:t>
            </a:r>
            <a:endParaRPr lang="en-US" sz="1650" dirty="0"/>
          </a:p>
        </p:txBody>
      </p:sp>
      <p:sp>
        <p:nvSpPr>
          <p:cNvPr id="57" name="Shape 25"/>
          <p:cNvSpPr/>
          <p:nvPr/>
        </p:nvSpPr>
        <p:spPr>
          <a:xfrm>
            <a:off x="7545943" y="5613678"/>
            <a:ext cx="5576649" cy="228600"/>
          </a:xfrm>
          <a:prstGeom prst="roundRect">
            <a:avLst>
              <a:gd name="adj" fmla="val 12001"/>
            </a:avLst>
          </a:prstGeom>
          <a:solidFill>
            <a:srgbClr val="2B2952"/>
          </a:solidFill>
          <a:ln/>
        </p:spPr>
      </p:sp>
      <p:sp>
        <p:nvSpPr>
          <p:cNvPr id="58" name="Shape 26"/>
          <p:cNvSpPr/>
          <p:nvPr/>
        </p:nvSpPr>
        <p:spPr>
          <a:xfrm>
            <a:off x="7545943" y="5613678"/>
            <a:ext cx="2687836" cy="228600"/>
          </a:xfrm>
          <a:prstGeom prst="roundRect">
            <a:avLst>
              <a:gd name="adj" fmla="val 12001"/>
            </a:avLst>
          </a:prstGeom>
          <a:solidFill>
            <a:srgbClr val="8061FF"/>
          </a:solidFill>
          <a:ln/>
        </p:spPr>
      </p:sp>
      <p:sp>
        <p:nvSpPr>
          <p:cNvPr id="59" name="Text 27"/>
          <p:cNvSpPr/>
          <p:nvPr/>
        </p:nvSpPr>
        <p:spPr>
          <a:xfrm>
            <a:off x="13259753" y="5613678"/>
            <a:ext cx="7381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48.2%</a:t>
            </a:r>
            <a:endParaRPr lang="en-US" sz="1800" dirty="0"/>
          </a:p>
        </p:txBody>
      </p:sp>
      <p:sp>
        <p:nvSpPr>
          <p:cNvPr id="60" name="Text 28"/>
          <p:cNvSpPr/>
          <p:nvPr/>
        </p:nvSpPr>
        <p:spPr>
          <a:xfrm>
            <a:off x="7545943" y="6070878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Sweater</a:t>
            </a:r>
            <a:endParaRPr lang="en-US" sz="1650" dirty="0"/>
          </a:p>
        </p:txBody>
      </p:sp>
      <p:sp>
        <p:nvSpPr>
          <p:cNvPr id="61" name="Shape 29"/>
          <p:cNvSpPr/>
          <p:nvPr/>
        </p:nvSpPr>
        <p:spPr>
          <a:xfrm>
            <a:off x="7545943" y="6796921"/>
            <a:ext cx="5568434" cy="228600"/>
          </a:xfrm>
          <a:prstGeom prst="roundRect">
            <a:avLst>
              <a:gd name="adj" fmla="val 12001"/>
            </a:avLst>
          </a:prstGeom>
          <a:solidFill>
            <a:srgbClr val="2B2952"/>
          </a:solidFill>
          <a:ln/>
        </p:spPr>
      </p:sp>
      <p:sp>
        <p:nvSpPr>
          <p:cNvPr id="62" name="Shape 30"/>
          <p:cNvSpPr/>
          <p:nvPr/>
        </p:nvSpPr>
        <p:spPr>
          <a:xfrm>
            <a:off x="7545943" y="6796921"/>
            <a:ext cx="2639378" cy="228600"/>
          </a:xfrm>
          <a:prstGeom prst="roundRect">
            <a:avLst>
              <a:gd name="adj" fmla="val 12001"/>
            </a:avLst>
          </a:prstGeom>
          <a:solidFill>
            <a:srgbClr val="8061FF"/>
          </a:solidFill>
          <a:ln/>
        </p:spPr>
      </p:sp>
      <p:sp>
        <p:nvSpPr>
          <p:cNvPr id="63" name="Text 31"/>
          <p:cNvSpPr/>
          <p:nvPr/>
        </p:nvSpPr>
        <p:spPr>
          <a:xfrm>
            <a:off x="13251537" y="6796921"/>
            <a:ext cx="74640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47.4%</a:t>
            </a:r>
            <a:endParaRPr lang="en-US" sz="1800" dirty="0"/>
          </a:p>
        </p:txBody>
      </p:sp>
      <p:sp>
        <p:nvSpPr>
          <p:cNvPr id="64" name="Text 32"/>
          <p:cNvSpPr/>
          <p:nvPr/>
        </p:nvSpPr>
        <p:spPr>
          <a:xfrm>
            <a:off x="7545943" y="7254121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Pants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554712"/>
            <a:ext cx="6411635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2225159" y="3111341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06041" y="3528893"/>
            <a:ext cx="389251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3,116 customers</a:t>
            </a:r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(79.9%)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6041" y="3972520"/>
            <a:ext cx="3892510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Frequent repeat buyers driving core revenue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935" y="1551384"/>
            <a:ext cx="4626412" cy="4626412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4860" y="3713559"/>
            <a:ext cx="301823" cy="3018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0884" y="2040374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Returning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930884" y="2457926"/>
            <a:ext cx="399347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701 customers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(18.0%)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930884" y="2901553"/>
            <a:ext cx="399347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Made multiple purchases, growth potential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35" y="1551384"/>
            <a:ext cx="4626412" cy="4626412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3735" y="2311241"/>
            <a:ext cx="301823" cy="3018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0884" y="4504849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New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930884" y="4922401"/>
            <a:ext cx="399347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83 customers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(2.1%)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9930884" y="5366028"/>
            <a:ext cx="399347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First-time buyers to nurture</a:t>
            </a:r>
            <a:endParaRPr lang="en-US" sz="15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935" y="1551384"/>
            <a:ext cx="4626412" cy="4626412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3735" y="5115878"/>
            <a:ext cx="301823" cy="30182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06041" y="6606421"/>
            <a:ext cx="2640211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Subscription Impact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706041" y="7104698"/>
            <a:ext cx="636305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958 repeat buyers (&gt;5 purchases) have subscriptions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706041" y="7608808"/>
            <a:ext cx="636305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2,518 repeat buyers remain unsubscribed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7568922" y="6606421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Opportunity</a:t>
            </a:r>
            <a:endParaRPr lang="en-US" sz="1850" dirty="0"/>
          </a:p>
        </p:txBody>
      </p:sp>
      <p:sp>
        <p:nvSpPr>
          <p:cNvPr id="22" name="Text 14"/>
          <p:cNvSpPr/>
          <p:nvPr/>
        </p:nvSpPr>
        <p:spPr>
          <a:xfrm>
            <a:off x="7568922" y="7104698"/>
            <a:ext cx="636305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72% of repeat buyers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aren't subscribers yet</a:t>
            </a:r>
            <a:endParaRPr lang="en-US" sz="1550" dirty="0"/>
          </a:p>
        </p:txBody>
      </p:sp>
      <p:sp>
        <p:nvSpPr>
          <p:cNvPr id="23" name="Text 15"/>
          <p:cNvSpPr/>
          <p:nvPr/>
        </p:nvSpPr>
        <p:spPr>
          <a:xfrm>
            <a:off x="7568922" y="7608808"/>
            <a:ext cx="636305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Massive conversion potential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374" y="622697"/>
            <a:ext cx="5494258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Subscription Analysis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2709148" y="2925008"/>
            <a:ext cx="2475309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27%</a:t>
            </a:r>
            <a:endParaRPr lang="en-US" sz="3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567" y="1667232"/>
            <a:ext cx="3018711" cy="30187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63083" y="4937403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Subscribers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04374" y="5354122"/>
            <a:ext cx="64850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1,053 customers with active subscriptions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445704" y="2925008"/>
            <a:ext cx="2475309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73%</a:t>
            </a:r>
            <a:endParaRPr lang="en-US" sz="3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123" y="1667232"/>
            <a:ext cx="3018711" cy="30187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99640" y="4937403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Non-Subscribers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440930" y="5354122"/>
            <a:ext cx="64850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2,847 customers without subscriptions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04374" y="6103620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Subscribers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04374" y="6600825"/>
            <a:ext cx="40340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Avg spend: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$59.49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04374" y="7103864"/>
            <a:ext cx="40340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 revenue: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$62,645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5237083" y="6103620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Non-Subscribers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5237083" y="6600825"/>
            <a:ext cx="40340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Avg spend: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$59.87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5237083" y="7103864"/>
            <a:ext cx="40340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 revenue: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$170,436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9769793" y="6103620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Insight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9769793" y="6600825"/>
            <a:ext cx="417123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Similar spending patterns suggest subscription benefits need stronger promotion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414" y="357783"/>
            <a:ext cx="534447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 Group Revenue Distribution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414" y="1000720"/>
            <a:ext cx="13719572" cy="76828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5414" y="8959929"/>
            <a:ext cx="178367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Preferences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5414" y="9281279"/>
            <a:ext cx="670107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Express shipping: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$60.48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avg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55414" y="9606439"/>
            <a:ext cx="670107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Standard shipping: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$58.46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avg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55414" y="9931598"/>
            <a:ext cx="670107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Express users spend 3.5% more per transaction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481530" y="8959929"/>
            <a:ext cx="1530787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Category Leaders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481530" y="9281279"/>
            <a:ext cx="670107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Clothing: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Highest revenue and sales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81530" y="9606439"/>
            <a:ext cx="670107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Accessories: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Strong second place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1530" y="9931598"/>
            <a:ext cx="670107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Footwear &amp; Outerwear: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Consistent performers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2025-12-02T11:28:28Z</dcterms:created>
  <dcterms:modified xsi:type="dcterms:W3CDTF">2025-12-02T11:28:28Z</dcterms:modified>
</cp:coreProperties>
</file>